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83" r:id="rId9"/>
    <p:sldId id="264" r:id="rId10"/>
    <p:sldId id="284" r:id="rId11"/>
    <p:sldId id="285" r:id="rId12"/>
    <p:sldId id="286" r:id="rId13"/>
    <p:sldId id="266" r:id="rId14"/>
    <p:sldId id="287" r:id="rId15"/>
  </p:sldIdLst>
  <p:sldSz cx="9144000" cy="5143500" type="screen16x9"/>
  <p:notesSz cx="6858000" cy="9144000"/>
  <p:embeddedFontLst>
    <p:embeddedFont>
      <p:font typeface="Fira Sans" panose="020B0604020202020204" charset="0"/>
      <p:regular r:id="rId17"/>
      <p:bold r:id="rId18"/>
      <p:italic r:id="rId19"/>
      <p:boldItalic r:id="rId20"/>
    </p:embeddedFont>
    <p:embeddedFont>
      <p:font typeface="Fira Sans Ligh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ky Hoover" initials="JH" lastIdx="1" clrIdx="0">
    <p:extLst>
      <p:ext uri="{19B8F6BF-5375-455C-9EA6-DF929625EA0E}">
        <p15:presenceInfo xmlns:p15="http://schemas.microsoft.com/office/powerpoint/2012/main" userId="fcec8fb1fa9fb0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9FBA27-102D-4585-B004-4778115E8049}" v="1" dt="2019-06-13T01:22:21.379"/>
    <p1510:client id="{8DDEBD11-DAC2-4883-9346-64F0CC13EB0D}" v="86" dt="2019-06-13T23:28:59.587"/>
  </p1510:revLst>
</p1510:revInfo>
</file>

<file path=ppt/tableStyles.xml><?xml version="1.0" encoding="utf-8"?>
<a:tblStyleLst xmlns:a="http://schemas.openxmlformats.org/drawingml/2006/main" def="{A722D185-F201-4005-BDEF-CFED830FD05D}">
  <a:tblStyle styleId="{A722D185-F201-4005-BDEF-CFED830FD0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6" y="1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Originally part of Mayo family plantation. I was named for General Scott who was a her of the War of 1812.  At the turn of the 20</a:t>
            </a:r>
            <a:r>
              <a:rPr lang="en-US" baseline="30000" dirty="0"/>
              <a:t>th</a:t>
            </a:r>
            <a:r>
              <a:rPr lang="en-US" dirty="0"/>
              <a:t> century businesses flocked to it as a transport hub.  The 90’s saw a decline but as of the late 2000’s it has become a vibrant entertainment hub due to rezoning.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neighborhood was added to the National Register of Historic Places in 2005.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Pulled housing value data from Zillow data dump.  1996 to 2018.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7847297" y="9889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882125" y="3728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843776" y="27644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">
  <p:cSld name="BLANK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3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1676800" y="1507150"/>
            <a:ext cx="579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1676800" y="2611454"/>
            <a:ext cx="5790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34" name="Google Shape;34;p4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1743150" y="1552200"/>
            <a:ext cx="5657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algn="ctr" rtl="0">
              <a:spcBef>
                <a:spcPts val="600"/>
              </a:spcBef>
              <a:spcAft>
                <a:spcPts val="0"/>
              </a:spcAft>
              <a:buSzPts val="2600"/>
              <a:buChar char="▫"/>
              <a:defRPr sz="2600" i="1"/>
            </a:lvl1pPr>
            <a:lvl2pPr marL="914400" lvl="1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2pPr>
            <a:lvl3pPr marL="1371600" lvl="2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3pPr>
            <a:lvl4pPr marL="1828800" lvl="3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4pPr>
            <a:lvl5pPr marL="2286000" lvl="4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5pPr>
            <a:lvl6pPr marL="2743200" lvl="5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6pPr>
            <a:lvl7pPr marL="3200400" lvl="6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7pPr>
            <a:lvl8pPr marL="3657600" lvl="7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8pPr>
            <a:lvl9pPr marL="4114800" lvl="8" indent="-39370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9pPr>
          </a:lstStyle>
          <a:p>
            <a:endParaRPr/>
          </a:p>
        </p:txBody>
      </p:sp>
      <p:sp>
        <p:nvSpPr>
          <p:cNvPr id="80" name="Google Shape;80;p4"/>
          <p:cNvSpPr txBox="1"/>
          <p:nvPr/>
        </p:nvSpPr>
        <p:spPr>
          <a:xfrm>
            <a:off x="3593400" y="933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D300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6000" b="1">
              <a:solidFill>
                <a:srgbClr val="FFD3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 flipH="1">
            <a:off x="7999697" y="9127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7034525" y="2966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7224776" y="25358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 txBox="1">
            <a:spLocks noGrp="1"/>
          </p:cNvSpPr>
          <p:nvPr>
            <p:ph type="body" idx="1"/>
          </p:nvPr>
        </p:nvSpPr>
        <p:spPr>
          <a:xfrm>
            <a:off x="849050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body" idx="2"/>
          </p:nvPr>
        </p:nvSpPr>
        <p:spPr>
          <a:xfrm>
            <a:off x="4680828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1"/>
          </p:nvPr>
        </p:nvSpPr>
        <p:spPr>
          <a:xfrm>
            <a:off x="81692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2"/>
          </p:nvPr>
        </p:nvSpPr>
        <p:spPr>
          <a:xfrm>
            <a:off x="333991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3"/>
          </p:nvPr>
        </p:nvSpPr>
        <p:spPr>
          <a:xfrm>
            <a:off x="586290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0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0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0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0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usk">
  <p:cSld name="BLANK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">
  <p:cSld name="BLANK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167" name="Google Shape;167;p12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2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2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2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2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2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2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4780EA"/>
            </a:gs>
            <a:gs pos="58000">
              <a:srgbClr val="3AB1F5"/>
            </a:gs>
            <a:gs pos="90000">
              <a:srgbClr val="2CE1FF"/>
            </a:gs>
            <a:gs pos="100000">
              <a:srgbClr val="2CE1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  <p:sldLayoutId id="2147483658" r:id="rId9"/>
    <p:sldLayoutId id="2147483659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"/>
          <p:cNvSpPr txBox="1">
            <a:spLocks noGrp="1"/>
          </p:cNvSpPr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Scott’s Addition RVA </a:t>
            </a:r>
            <a:br>
              <a:rPr lang="en-US" dirty="0"/>
            </a:br>
            <a:r>
              <a:rPr lang="en-US" dirty="0"/>
              <a:t>Gentrification Analysis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CB00F0-23AB-4C73-A670-B5D0C7E406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8D650-3E75-43A1-AB77-F72A3A65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5" y="196801"/>
            <a:ext cx="7443861" cy="7011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76A64E-9FA8-4AC5-8BBF-497264488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1" y="1404968"/>
            <a:ext cx="4486829" cy="2170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25941-8718-4D72-9F22-3327394F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04968"/>
            <a:ext cx="4346948" cy="217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74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0907A7-3283-450D-B247-48101EFC42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8FD27-5EDE-4089-93C8-ED93B91FE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897" y="1179871"/>
            <a:ext cx="4120205" cy="2883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6F2DA-867F-4C82-BB24-E98FDCA59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68" y="196801"/>
            <a:ext cx="7443861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3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F2D2F1-FF8D-4851-9693-4F3AB851F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5697" y="126058"/>
            <a:ext cx="5790300" cy="1159800"/>
          </a:xfrm>
        </p:spPr>
        <p:txBody>
          <a:bodyPr/>
          <a:lstStyle/>
          <a:p>
            <a:r>
              <a:rPr lang="en-US" sz="2400" dirty="0"/>
              <a:t>Neighborhood Makeup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6CEFB0-235C-4BFD-879B-8E6E0781E3C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6313" y="0"/>
            <a:ext cx="547687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F258E-7C96-4224-B1E1-D9CC88526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1" y="1206517"/>
            <a:ext cx="3550214" cy="3749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5AE3B2-5383-4147-B4DB-E9DA38B1D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848" y="554538"/>
            <a:ext cx="2937878" cy="440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47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"/>
          <p:cNvSpPr txBox="1">
            <a:spLocks noGrp="1"/>
          </p:cNvSpPr>
          <p:nvPr>
            <p:ph type="title" idx="4294967295"/>
          </p:nvPr>
        </p:nvSpPr>
        <p:spPr>
          <a:xfrm>
            <a:off x="2194950" y="196801"/>
            <a:ext cx="4754100" cy="8001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Limitations</a:t>
            </a:r>
            <a:endParaRPr sz="2400" dirty="0"/>
          </a:p>
        </p:txBody>
      </p:sp>
      <p:sp>
        <p:nvSpPr>
          <p:cNvPr id="383" name="Google Shape;383;p28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52F10-DDBF-4D81-AB07-59E99ACC6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91" y="1615597"/>
            <a:ext cx="2402032" cy="14875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2DCC34-9A1A-4411-B145-531A93904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841" y="1615597"/>
            <a:ext cx="2408129" cy="1487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F99BD3-B11A-4339-BFA4-3ACF33166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676" y="1574300"/>
            <a:ext cx="2426418" cy="14875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8D9AF0-6666-4D41-8E34-991CDB9BAF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FFE6AF-9171-4109-A46B-328D7C512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4" y="1232229"/>
            <a:ext cx="4182643" cy="2788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E34C7-46E8-4EE3-9814-FE522B39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406" y="1232229"/>
            <a:ext cx="3782470" cy="2836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E26D4E-68CE-4E78-BDDB-223D142AE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88" y="196801"/>
            <a:ext cx="7449958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6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"/>
          <p:cNvSpPr txBox="1">
            <a:spLocks noGrp="1"/>
          </p:cNvSpPr>
          <p:nvPr>
            <p:ph type="title" idx="4294967295"/>
          </p:nvPr>
        </p:nvSpPr>
        <p:spPr>
          <a:xfrm>
            <a:off x="849000" y="2412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What is gentrification?</a:t>
            </a:r>
            <a:endParaRPr sz="2400" dirty="0"/>
          </a:p>
        </p:txBody>
      </p:sp>
      <p:sp>
        <p:nvSpPr>
          <p:cNvPr id="302" name="Google Shape;302;p19"/>
          <p:cNvSpPr txBox="1">
            <a:spLocks noGrp="1"/>
          </p:cNvSpPr>
          <p:nvPr>
            <p:ph type="body" idx="4294967295"/>
          </p:nvPr>
        </p:nvSpPr>
        <p:spPr>
          <a:xfrm>
            <a:off x="4680827" y="1123950"/>
            <a:ext cx="3614100" cy="19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rgbClr val="351C75"/>
                </a:solidFill>
              </a:rPr>
              <a:t>Gentrification </a:t>
            </a:r>
            <a:r>
              <a:rPr lang="en-US" sz="1600" dirty="0">
                <a:solidFill>
                  <a:srgbClr val="351C75"/>
                </a:solidFill>
              </a:rPr>
              <a:t>can be evident by changes in amenities, productivity, access, and prices.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351C75"/>
                </a:solidFill>
              </a:rPr>
              <a:t>Gentrified neighborhoods tend to start old and deteriorated but structurally sound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sz="1300" b="1" dirty="0">
              <a:solidFill>
                <a:srgbClr val="351C75"/>
              </a:solidFill>
            </a:endParaRPr>
          </a:p>
        </p:txBody>
      </p:sp>
      <p:sp>
        <p:nvSpPr>
          <p:cNvPr id="303" name="Google Shape;303;p19"/>
          <p:cNvSpPr txBox="1">
            <a:spLocks noGrp="1"/>
          </p:cNvSpPr>
          <p:nvPr>
            <p:ph type="body" idx="4294967295"/>
          </p:nvPr>
        </p:nvSpPr>
        <p:spPr>
          <a:xfrm>
            <a:off x="849050" y="1123950"/>
            <a:ext cx="3614100" cy="19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rgbClr val="351C75"/>
                </a:solidFill>
              </a:rPr>
              <a:t>Gentrification</a:t>
            </a:r>
            <a:r>
              <a:rPr lang="en-US" sz="1600" dirty="0">
                <a:solidFill>
                  <a:srgbClr val="351C75"/>
                </a:solidFill>
              </a:rPr>
              <a:t> is the process of renovating and improving a house or district so it conforms to middle class taste.</a:t>
            </a:r>
            <a:endParaRPr sz="1600" dirty="0">
              <a:solidFill>
                <a:srgbClr val="351C75"/>
              </a:solidFill>
            </a:endParaRPr>
          </a:p>
        </p:txBody>
      </p:sp>
      <p:sp>
        <p:nvSpPr>
          <p:cNvPr id="304" name="Google Shape;304;p19"/>
          <p:cNvSpPr txBox="1">
            <a:spLocks noGrp="1"/>
          </p:cNvSpPr>
          <p:nvPr>
            <p:ph type="body" idx="4294967295"/>
          </p:nvPr>
        </p:nvSpPr>
        <p:spPr>
          <a:xfrm>
            <a:off x="849050" y="3467975"/>
            <a:ext cx="7446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solidFill>
                  <a:srgbClr val="A64D79"/>
                </a:solidFill>
              </a:rPr>
              <a:t>Source: philadelphiafed.com</a:t>
            </a:r>
            <a:endParaRPr sz="800"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A64D79"/>
              </a:solidFill>
            </a:endParaRPr>
          </a:p>
        </p:txBody>
      </p:sp>
      <p:sp>
        <p:nvSpPr>
          <p:cNvPr id="305" name="Google Shape;305;p1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0"/>
          <p:cNvSpPr txBox="1">
            <a:spLocks noGrp="1"/>
          </p:cNvSpPr>
          <p:nvPr>
            <p:ph type="ctrTitle" idx="4294967295"/>
          </p:nvPr>
        </p:nvSpPr>
        <p:spPr>
          <a:xfrm>
            <a:off x="1275150" y="303248"/>
            <a:ext cx="6593700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Why do we care?</a:t>
            </a:r>
            <a:endParaRPr sz="2400" dirty="0"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294967295"/>
          </p:nvPr>
        </p:nvSpPr>
        <p:spPr>
          <a:xfrm>
            <a:off x="1275150" y="1013648"/>
            <a:ext cx="6593700" cy="3116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2400" b="1" dirty="0"/>
              <a:t>Seeing if data can support anecdotal evidence</a:t>
            </a:r>
          </a:p>
          <a:p>
            <a:pPr marL="285750" indent="-285750"/>
            <a:r>
              <a:rPr lang="en-US" sz="2400" b="1" dirty="0"/>
              <a:t>Using findings to predict future neighborhood gentrification trends</a:t>
            </a:r>
          </a:p>
          <a:p>
            <a:pPr marL="285750" indent="-285750"/>
            <a:r>
              <a:rPr lang="en-US" sz="2400" b="1" dirty="0"/>
              <a:t>Use findings to determine the impact of displacement </a:t>
            </a:r>
          </a:p>
        </p:txBody>
      </p:sp>
      <p:sp>
        <p:nvSpPr>
          <p:cNvPr id="313" name="Google Shape;313;p2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"/>
          <p:cNvSpPr txBox="1">
            <a:spLocks noGrp="1"/>
          </p:cNvSpPr>
          <p:nvPr>
            <p:ph type="ctrTitle"/>
          </p:nvPr>
        </p:nvSpPr>
        <p:spPr>
          <a:xfrm>
            <a:off x="1716944" y="119939"/>
            <a:ext cx="579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/>
              <a:t>What is Scott’s Addition?</a:t>
            </a:r>
            <a:endParaRPr sz="2400" dirty="0"/>
          </a:p>
        </p:txBody>
      </p:sp>
      <p:pic>
        <p:nvPicPr>
          <p:cNvPr id="1026" name="Picture 2" descr="Image result for scotts addition">
            <a:extLst>
              <a:ext uri="{FF2B5EF4-FFF2-40B4-BE49-F238E27FC236}">
                <a16:creationId xmlns:a16="http://schemas.microsoft.com/office/drawing/2014/main" id="{CCB4AB02-FDD8-4F4C-9369-38F25E16A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71" y="1079550"/>
            <a:ext cx="3427966" cy="271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cotts addition map">
            <a:extLst>
              <a:ext uri="{FF2B5EF4-FFF2-40B4-BE49-F238E27FC236}">
                <a16:creationId xmlns:a16="http://schemas.microsoft.com/office/drawing/2014/main" id="{7D7EA001-18E5-41DA-9082-8C3D46262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945" y="1074976"/>
            <a:ext cx="4287132" cy="272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050" name="Picture 2" descr="Image result for boulevARD ADULT BOOK STORE">
            <a:extLst>
              <a:ext uri="{FF2B5EF4-FFF2-40B4-BE49-F238E27FC236}">
                <a16:creationId xmlns:a16="http://schemas.microsoft.com/office/drawing/2014/main" id="{09065EDD-E56B-46A9-AB67-77ECB4289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45" y="1291958"/>
            <a:ext cx="4149590" cy="309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en su boca boulevard">
            <a:extLst>
              <a:ext uri="{FF2B5EF4-FFF2-40B4-BE49-F238E27FC236}">
                <a16:creationId xmlns:a16="http://schemas.microsoft.com/office/drawing/2014/main" id="{5D506093-5193-4F9D-BB72-9BFBBABBA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315" y="1291958"/>
            <a:ext cx="4652682" cy="310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981EDE-7976-4DBF-AAE9-4B3CD5774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21" y="292110"/>
            <a:ext cx="7449958" cy="7011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How to approach this problem?</a:t>
            </a:r>
            <a:endParaRPr sz="2400" dirty="0"/>
          </a:p>
        </p:txBody>
      </p:sp>
      <p:sp>
        <p:nvSpPr>
          <p:cNvPr id="331" name="Google Shape;331;p23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en-US" sz="3200" dirty="0"/>
              <a:t>Housing Data</a:t>
            </a:r>
            <a:endParaRPr sz="3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n-US" sz="3200" dirty="0"/>
              <a:t>Crime Data</a:t>
            </a:r>
            <a:endParaRPr sz="3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n-US" sz="3200" dirty="0"/>
              <a:t>Neighborhood Makeup</a:t>
            </a:r>
            <a:endParaRPr sz="3200" dirty="0"/>
          </a:p>
        </p:txBody>
      </p: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5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Housing Value Data Analysis</a:t>
            </a:r>
            <a:endParaRPr sz="2400" dirty="0"/>
          </a:p>
        </p:txBody>
      </p:sp>
      <p:sp>
        <p:nvSpPr>
          <p:cNvPr id="360" name="Google Shape;360;p2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E00AB9-8AB4-44C5-9396-9168E0FFF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548" y="1000245"/>
            <a:ext cx="5640859" cy="38269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E2F4-BCAD-469C-BD0C-3D49A4D9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 Value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E825E-366B-4617-8B5D-BD71941969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1F1236-47AD-41C7-96FF-E58D12587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85" y="1171177"/>
            <a:ext cx="6244590" cy="33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1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65" name="Google Shape;365;p26"/>
          <p:cNvSpPr txBox="1">
            <a:spLocks noGrp="1"/>
          </p:cNvSpPr>
          <p:nvPr>
            <p:ph type="title" idx="4294967295"/>
          </p:nvPr>
        </p:nvSpPr>
        <p:spPr>
          <a:xfrm>
            <a:off x="607634" y="196801"/>
            <a:ext cx="7445375" cy="665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Crime Data</a:t>
            </a:r>
            <a:endParaRPr sz="2400" dirty="0"/>
          </a:p>
        </p:txBody>
      </p:sp>
      <p:sp>
        <p:nvSpPr>
          <p:cNvPr id="366" name="Google Shape;366;p26"/>
          <p:cNvSpPr txBox="1">
            <a:spLocks noGrp="1"/>
          </p:cNvSpPr>
          <p:nvPr>
            <p:ph type="body" idx="4294967295"/>
          </p:nvPr>
        </p:nvSpPr>
        <p:spPr>
          <a:xfrm>
            <a:off x="0" y="1276350"/>
            <a:ext cx="2398713" cy="2955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BE6CB4-B839-4966-AD2C-6B0B4558B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377" y="911225"/>
            <a:ext cx="5320466" cy="41575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erg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218</Words>
  <Application>Microsoft Office PowerPoint</Application>
  <PresentationFormat>On-screen Show (16:9)</PresentationFormat>
  <Paragraphs>35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Fira Sans Light</vt:lpstr>
      <vt:lpstr>Fira Sans</vt:lpstr>
      <vt:lpstr>Arial</vt:lpstr>
      <vt:lpstr>Verges template</vt:lpstr>
      <vt:lpstr>Scott’s Addition RVA  Gentrification Analysis</vt:lpstr>
      <vt:lpstr>What is gentrification?</vt:lpstr>
      <vt:lpstr>Why do we care?</vt:lpstr>
      <vt:lpstr>What is Scott’s Addition?</vt:lpstr>
      <vt:lpstr>PowerPoint Presentation</vt:lpstr>
      <vt:lpstr>How to approach this problem?</vt:lpstr>
      <vt:lpstr>Housing Value Data Analysis</vt:lpstr>
      <vt:lpstr>Housing Value Data Analysis</vt:lpstr>
      <vt:lpstr>Crime Data</vt:lpstr>
      <vt:lpstr>PowerPoint Presentation</vt:lpstr>
      <vt:lpstr>PowerPoint Presentation</vt:lpstr>
      <vt:lpstr>Neighborhood Makeup</vt:lpstr>
      <vt:lpstr>Limitations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Jacky Hoover</cp:lastModifiedBy>
  <cp:revision>2</cp:revision>
  <dcterms:modified xsi:type="dcterms:W3CDTF">2019-06-14T01:35:20Z</dcterms:modified>
</cp:coreProperties>
</file>